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62" r:id="rId5"/>
    <p:sldId id="271" r:id="rId6"/>
    <p:sldId id="274" r:id="rId7"/>
    <p:sldId id="264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4DDC3C-6C6F-468B-A912-42141E0496A4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7CC5E0B-0F2D-48BA-A586-C10EB6B0C2FF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wmf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7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wmf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hyperlink" Target="https://cs.wikipedia.org/wiki/Polysacharid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wmf"/><Relationship Id="rId5" Type="http://schemas.openxmlformats.org/officeDocument/2006/relationships/image" Target="../media/image4.wmf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Řasy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Jednoduché rostliny</a:t>
            </a:r>
          </a:p>
          <a:p>
            <a:r>
              <a:rPr lang="cs-CZ" dirty="0"/>
              <a:t>Nižší rostliny</a:t>
            </a:r>
          </a:p>
        </p:txBody>
      </p:sp>
    </p:spTree>
    <p:extLst>
      <p:ext uri="{BB962C8B-B14F-4D97-AF65-F5344CB8AC3E}">
        <p14:creationId xmlns:p14="http://schemas.microsoft.com/office/powerpoint/2010/main" val="294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Jednobuněčné řasy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416314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Co chybí krásnoočku na povrchu těla?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Buněčná stěna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cs-CZ" dirty="0"/>
              <a:t>Co z toho plyne?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Není pevné, může měnit tvar těla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cs-CZ" dirty="0"/>
              <a:t>Jak chápeš význam slova „světločivná“ skvrna?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Světločivná – reagující na světlo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/>
              <a:t>Krásnoočko zelené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Náměty k zamyšlení</a:t>
            </a:r>
          </a:p>
        </p:txBody>
      </p:sp>
      <p:pic>
        <p:nvPicPr>
          <p:cNvPr id="7" name="Zástupný symbol pro obsah 7" descr="Výřez obrazovky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8880"/>
            <a:ext cx="2045368" cy="3886200"/>
          </a:xfrm>
        </p:spPr>
      </p:pic>
      <p:pic>
        <p:nvPicPr>
          <p:cNvPr id="8" name="Picture 6" descr="C:\Users\Tereza\AppData\Local\Microsoft\Windows\Temporary Internet Files\Content.IE5\Y78AKF17\MC90043441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1158056" cy="13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Tereza\AppData\Local\Microsoft\Windows\Temporary Internet Files\Content.IE5\K43E3B6T\MC90042806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17232"/>
            <a:ext cx="1747601" cy="10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32410"/>
            <a:ext cx="7543800" cy="1143000"/>
          </a:xfrm>
        </p:spPr>
        <p:txBody>
          <a:bodyPr/>
          <a:lstStyle/>
          <a:p>
            <a:r>
              <a:rPr lang="cs-CZ" dirty="0"/>
              <a:t>Jednobuněčné řasy</a:t>
            </a:r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943"/>
            <a:ext cx="3417651" cy="3886200"/>
          </a:xfrm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Bez bičíku</a:t>
            </a:r>
          </a:p>
          <a:p>
            <a:r>
              <a:rPr lang="cs-CZ" dirty="0"/>
              <a:t>Vznáší se </a:t>
            </a:r>
            <a:r>
              <a:rPr lang="cs-CZ" dirty="0">
                <a:solidFill>
                  <a:schemeClr val="accent1"/>
                </a:solidFill>
              </a:rPr>
              <a:t>ve vodě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/>
              <a:t>Pláštěnka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Zelenivka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82942" y="5940368"/>
            <a:ext cx="2359941" cy="2539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050" dirty="0"/>
              <a:t>Snímek z elektronového mikroskopu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DC8950-206C-4B07-8E98-B2D85E521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68" y="3390910"/>
            <a:ext cx="2288664" cy="31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2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Jednobuněčné řasy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Na souši</a:t>
            </a:r>
          </a:p>
          <a:p>
            <a:r>
              <a:rPr lang="cs-CZ" dirty="0"/>
              <a:t>Bez bičíku</a:t>
            </a:r>
          </a:p>
          <a:p>
            <a:r>
              <a:rPr lang="cs-CZ" dirty="0"/>
              <a:t>Povlaky </a:t>
            </a:r>
          </a:p>
          <a:p>
            <a:pPr lvl="1"/>
            <a:r>
              <a:rPr lang="cs-CZ" dirty="0"/>
              <a:t>na kmenech</a:t>
            </a:r>
          </a:p>
          <a:p>
            <a:pPr lvl="1"/>
            <a:r>
              <a:rPr lang="cs-CZ" dirty="0"/>
              <a:t>na skálách …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cap="all" dirty="0">
                <a:solidFill>
                  <a:schemeClr val="accent1"/>
                </a:solidFill>
              </a:rPr>
              <a:t>Dělením</a:t>
            </a:r>
          </a:p>
          <a:p>
            <a:pPr lvl="1"/>
            <a:r>
              <a:rPr lang="cs-CZ" dirty="0"/>
              <a:t>jednobuněčné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/>
              <a:t>Zrněnka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Rozmnožování </a:t>
            </a:r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36352"/>
            <a:ext cx="3312368" cy="2224633"/>
          </a:xfrm>
          <a:prstGeom prst="rect">
            <a:avLst/>
          </a:prstGeom>
        </p:spPr>
      </p:pic>
      <p:pic>
        <p:nvPicPr>
          <p:cNvPr id="2054" name="Picture 6" descr="C:\Users\Tereza\AppData\Local\Microsoft\Windows\Temporary Internet Files\Content.IE5\Y78AKF17\MP90042441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41024"/>
            <a:ext cx="2736304" cy="200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8B071C-1095-4AAC-9859-798AA6314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28883" r="9051" b="26771"/>
          <a:stretch/>
        </p:blipFill>
        <p:spPr>
          <a:xfrm>
            <a:off x="2839232" y="4815861"/>
            <a:ext cx="2808312" cy="17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4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Řasy tvořící kolonie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/>
              <a:t>Soubor jednobuněčných řas</a:t>
            </a:r>
          </a:p>
          <a:p>
            <a:r>
              <a:rPr lang="cs-CZ" dirty="0"/>
              <a:t>Přechod mezi </a:t>
            </a:r>
            <a:r>
              <a:rPr lang="cs-CZ" dirty="0">
                <a:solidFill>
                  <a:schemeClr val="accent1"/>
                </a:solidFill>
              </a:rPr>
              <a:t>jedno a mnohobuněčným organismem</a:t>
            </a:r>
          </a:p>
          <a:p>
            <a:r>
              <a:rPr lang="cs-CZ" dirty="0" err="1"/>
              <a:t>Cenobium</a:t>
            </a:r>
            <a:endParaRPr lang="cs-CZ" dirty="0"/>
          </a:p>
          <a:p>
            <a:r>
              <a:rPr lang="cs-CZ" dirty="0"/>
              <a:t>Vnitřek vyplněný slizem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/>
              <a:t>Váleč koulivý</a:t>
            </a:r>
          </a:p>
        </p:txBody>
      </p:sp>
      <p:pic>
        <p:nvPicPr>
          <p:cNvPr id="14" name="Zástupný symbol pro obsah 13" descr="Výřez obrazovky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17" y="944365"/>
            <a:ext cx="3240360" cy="3132707"/>
          </a:xfrm>
        </p:spPr>
      </p:pic>
      <p:pic>
        <p:nvPicPr>
          <p:cNvPr id="15" name="Obrázek 14" descr="Výřez obrazovky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6" b="94481" l="9884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6433" y="2738623"/>
            <a:ext cx="1638529" cy="431542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75856" y="5805264"/>
            <a:ext cx="256993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Povrch </a:t>
            </a:r>
            <a:r>
              <a:rPr lang="cs-CZ" dirty="0" err="1"/>
              <a:t>cenobia</a:t>
            </a:r>
            <a:r>
              <a:rPr lang="cs-CZ" dirty="0"/>
              <a:t> váleče </a:t>
            </a:r>
          </a:p>
        </p:txBody>
      </p:sp>
    </p:spTree>
    <p:extLst>
      <p:ext uri="{BB962C8B-B14F-4D97-AF65-F5344CB8AC3E}">
        <p14:creationId xmlns:p14="http://schemas.microsoft.com/office/powerpoint/2010/main" val="345268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Mnohobuněčné řasy</a:t>
            </a:r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7" b="99112" l="910" r="98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391">
            <a:off x="247523" y="2266727"/>
            <a:ext cx="3657600" cy="312477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/>
              <a:t>Šroubatka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Žabí vlas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11560" y="2932513"/>
            <a:ext cx="14157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chloroplasty</a:t>
            </a:r>
          </a:p>
        </p:txBody>
      </p:sp>
      <p:cxnSp>
        <p:nvCxnSpPr>
          <p:cNvPr id="10" name="Přímá spojnice 9"/>
          <p:cNvCxnSpPr>
            <a:stCxn id="8" idx="2"/>
          </p:cNvCxnSpPr>
          <p:nvPr/>
        </p:nvCxnSpPr>
        <p:spPr>
          <a:xfrm>
            <a:off x="1319446" y="3301845"/>
            <a:ext cx="84202" cy="782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39552" y="2348880"/>
            <a:ext cx="196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Ve vodách</a:t>
            </a:r>
          </a:p>
        </p:txBody>
      </p:sp>
      <p:pic>
        <p:nvPicPr>
          <p:cNvPr id="12" name="Zástupný symbol pro obsah 11" descr="Výřez obrazovky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4" b="89764" l="644" r="99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2974">
            <a:off x="4932040" y="3645024"/>
            <a:ext cx="3657600" cy="179349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076056" y="2470848"/>
            <a:ext cx="196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Ve vodách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39701" y="5229200"/>
            <a:ext cx="404426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cs-CZ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cs-CZ" dirty="0"/>
              <a:t>Proč šroubatka získala takový název?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Díky chloroplastům stočeným do šroubovice</a:t>
            </a:r>
          </a:p>
        </p:txBody>
      </p:sp>
      <p:pic>
        <p:nvPicPr>
          <p:cNvPr id="15" name="Picture 6" descr="C:\Users\Tereza\AppData\Local\Microsoft\Windows\Temporary Internet Files\Content.IE5\Y78AKF17\MC90043441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01840"/>
            <a:ext cx="726008" cy="8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ereza\AppData\Local\Microsoft\Windows\Temporary Internet Files\Content.IE5\K43E3B6T\MC900428065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79" y="6295924"/>
            <a:ext cx="873800" cy="53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Tereza\AppData\Local\Microsoft\Windows\Temporary Internet Files\Content.IE5\Y78AKF17\MC9004344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" y="4441405"/>
            <a:ext cx="726008" cy="8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řas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2"/>
          </p:nvPr>
        </p:nvSpPr>
        <p:spPr>
          <a:xfrm>
            <a:off x="457200" y="2362199"/>
            <a:ext cx="3610744" cy="1858889"/>
          </a:xfrm>
        </p:spPr>
        <p:txBody>
          <a:bodyPr>
            <a:normAutofit/>
          </a:bodyPr>
          <a:lstStyle/>
          <a:p>
            <a:r>
              <a:rPr lang="cs-CZ" dirty="0"/>
              <a:t>Uvolňují </a:t>
            </a:r>
            <a:r>
              <a:rPr lang="cs-CZ" dirty="0">
                <a:solidFill>
                  <a:schemeClr val="accent1"/>
                </a:solidFill>
              </a:rPr>
              <a:t>kyslík </a:t>
            </a:r>
            <a:r>
              <a:rPr lang="cs-CZ" dirty="0"/>
              <a:t>do vody</a:t>
            </a:r>
          </a:p>
          <a:p>
            <a:r>
              <a:rPr lang="cs-CZ" dirty="0">
                <a:solidFill>
                  <a:schemeClr val="accent1"/>
                </a:solidFill>
              </a:rPr>
              <a:t>Potrava</a:t>
            </a:r>
            <a:r>
              <a:rPr lang="cs-CZ" dirty="0"/>
              <a:t> po vodní živočichy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err="1"/>
              <a:t>Krmino</a:t>
            </a:r>
            <a:r>
              <a:rPr lang="cs-CZ" dirty="0"/>
              <a:t> pro zvířata</a:t>
            </a:r>
          </a:p>
          <a:p>
            <a:r>
              <a:rPr lang="cs-CZ" dirty="0"/>
              <a:t>Potravina pro člověka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/>
              <a:t>Pro ekosystém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Pro člověka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8863" y="4796499"/>
            <a:ext cx="318548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Pro které vodní organismy je </a:t>
            </a:r>
          </a:p>
          <a:p>
            <a:r>
              <a:rPr lang="cs-CZ" dirty="0"/>
              <a:t>kyslík nezbytný?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Pro všechny živočichy</a:t>
            </a:r>
          </a:p>
        </p:txBody>
      </p:sp>
      <p:pic>
        <p:nvPicPr>
          <p:cNvPr id="12" name="Picture 3" descr="C:\Users\Tereza\AppData\Local\Microsoft\Windows\Temporary Internet Files\Content.IE5\K43E3B6T\MC900428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03" y="6029554"/>
            <a:ext cx="873800" cy="53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reza\AppData\Local\Microsoft\Windows\Temporary Internet Files\Content.IE5\SHRZAFRV\MP90043895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3445"/>
            <a:ext cx="3704456" cy="246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7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EC485-FAE5-469E-97BC-09CB2CD4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D81522F-9BAB-448D-81F4-B96710C6572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528" y="274638"/>
            <a:ext cx="7996203" cy="59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11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5186B-7167-4F38-965F-AD74EC7C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998"/>
            <a:ext cx="7467600" cy="1143000"/>
          </a:xfrm>
        </p:spPr>
        <p:txBody>
          <a:bodyPr/>
          <a:lstStyle/>
          <a:p>
            <a:r>
              <a:rPr lang="cs-CZ" dirty="0"/>
              <a:t>Agar 				jód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A52789-24AC-49CA-9458-718FABA46C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 červených řas</a:t>
            </a:r>
          </a:p>
          <a:p>
            <a:r>
              <a:rPr lang="cs-CZ" dirty="0">
                <a:solidFill>
                  <a:schemeClr val="bg1"/>
                </a:solidFill>
              </a:rPr>
              <a:t>přírodní </a:t>
            </a:r>
            <a:r>
              <a:rPr lang="cs-CZ" u="sng" dirty="0">
                <a:solidFill>
                  <a:schemeClr val="bg1"/>
                </a:solidFill>
                <a:hlinkClick r:id="rId2" tooltip="Polysacharid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polysacharid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Japonská želatina</a:t>
            </a:r>
          </a:p>
          <a:p>
            <a:r>
              <a:rPr lang="cs-CZ" dirty="0">
                <a:solidFill>
                  <a:schemeClr val="bg1"/>
                </a:solidFill>
              </a:rPr>
              <a:t>Součástí cukrářských želé, pudinků…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3883262-3AD1-4929-93C1-50043427694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/>
              <a:t>Z hnědých řas</a:t>
            </a:r>
          </a:p>
          <a:p>
            <a:r>
              <a:rPr lang="cs-CZ" dirty="0"/>
              <a:t>Pro dobrou funkci organismu (štítná žláza)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C18F2D-C8CC-466E-8E40-791C302C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64" y="3754537"/>
            <a:ext cx="3143250" cy="1257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DA71A4-2424-4E2D-BBF4-87593BD64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057" y="2814274"/>
            <a:ext cx="2662024" cy="13842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D575A2-B3E5-4AF2-B65E-D59452E00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21" y="4293095"/>
            <a:ext cx="2060554" cy="24601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646DEF-33F4-44E0-9305-04C716C13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482" y="4797152"/>
            <a:ext cx="1876449" cy="19736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959CA7-611B-4CBA-8465-7669DF0D1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24" y="4924662"/>
            <a:ext cx="1350852" cy="18461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090C092-5480-4B16-9D33-42B9FEE738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3887" y="5153857"/>
            <a:ext cx="2085817" cy="13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5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Řasy a další rostliny</a:t>
            </a:r>
          </a:p>
        </p:txBody>
      </p:sp>
      <p:pic>
        <p:nvPicPr>
          <p:cNvPr id="8" name="Zástupný symbol pro obsah 7" descr="Výřez obrazovky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3331027" cy="3456384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/>
              <a:t>Řasy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Vyšší rostliny</a:t>
            </a:r>
          </a:p>
        </p:txBody>
      </p:sp>
      <p:pic>
        <p:nvPicPr>
          <p:cNvPr id="1029" name="Picture 5" descr="C:\Users\Tereza\AppData\Local\Microsoft\Windows\Temporary Internet Files\Content.IE5\Y78AKF17\MP900399936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9"/>
            <a:ext cx="30963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187624" y="6196662"/>
            <a:ext cx="64556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Najdeš určitě mnoho rozdílů mezi řasami  a jinými  rostlinami.</a:t>
            </a:r>
          </a:p>
        </p:txBody>
      </p:sp>
      <p:pic>
        <p:nvPicPr>
          <p:cNvPr id="1030" name="Picture 6" descr="C:\Users\Tereza\AppData\Local\Microsoft\Windows\Temporary Internet Files\Content.IE5\Y78AKF17\MC90043441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265409"/>
            <a:ext cx="1158056" cy="13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56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Jednobuněčné nebo mnohobuněčné ? </a:t>
            </a:r>
          </a:p>
        </p:txBody>
      </p:sp>
      <p:pic>
        <p:nvPicPr>
          <p:cNvPr id="9" name="Zástupný symbol pro obsah 8" descr="Výřez obrazovky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" b="81090" l="2273" r="96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0165"/>
            <a:ext cx="2741641" cy="4572000"/>
          </a:xfrm>
        </p:spPr>
      </p:pic>
      <p:pic>
        <p:nvPicPr>
          <p:cNvPr id="10" name="Zástupný symbol pro obsah 9" descr="Výřez obrazovky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3023491" cy="2386187"/>
          </a:xfrm>
        </p:spPr>
      </p:pic>
      <p:pic>
        <p:nvPicPr>
          <p:cNvPr id="2050" name="Picture 2" descr="C:\Users\Tereza\AppData\Local\Microsoft\Windows\Temporary Internet Files\Content.IE5\Y78AKF17\MC90043441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15212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reza\AppData\Local\Microsoft\Windows\Temporary Internet Files\Content.IE5\K43E3B6T\MC900428065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50465"/>
            <a:ext cx="1747601" cy="10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55576" y="5733256"/>
            <a:ext cx="743184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400" dirty="0"/>
              <a:t>Řasy jsou jednobuněčné i mnohobuněčné organismy</a:t>
            </a:r>
          </a:p>
        </p:txBody>
      </p:sp>
    </p:spTree>
    <p:extLst>
      <p:ext uri="{BB962C8B-B14F-4D97-AF65-F5344CB8AC3E}">
        <p14:creationId xmlns:p14="http://schemas.microsoft.com/office/powerpoint/2010/main" val="32252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Tělo řas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Stélka</a:t>
            </a:r>
          </a:p>
          <a:p>
            <a:pPr lvl="1"/>
            <a:r>
              <a:rPr lang="cs-CZ" dirty="0"/>
              <a:t>Není rozlišeno na jednotlivé orgány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Jednobuněčná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Mnohobuněčná</a:t>
            </a:r>
          </a:p>
          <a:p>
            <a:endParaRPr lang="cs-CZ" dirty="0"/>
          </a:p>
        </p:txBody>
      </p:sp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2696"/>
            <a:ext cx="2697915" cy="3685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7229215" y="4009347"/>
            <a:ext cx="112082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Žabí vlas</a:t>
            </a:r>
          </a:p>
        </p:txBody>
      </p:sp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50941"/>
            <a:ext cx="3744416" cy="2629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69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Skupiny řas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cs-CZ" cap="all" dirty="0">
                <a:solidFill>
                  <a:srgbClr val="92D050"/>
                </a:solidFill>
              </a:rPr>
              <a:t>Zelené</a:t>
            </a:r>
            <a:endParaRPr lang="cs-CZ" cap="al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cs-CZ" cap="all" dirty="0">
                <a:solidFill>
                  <a:schemeClr val="accent6"/>
                </a:solidFill>
              </a:rPr>
              <a:t>Hnědé</a:t>
            </a:r>
          </a:p>
          <a:p>
            <a:pPr lvl="1"/>
            <a:r>
              <a:rPr lang="cs-CZ" cap="all" dirty="0"/>
              <a:t>Chaluhy</a:t>
            </a:r>
          </a:p>
          <a:p>
            <a:pPr lvl="1"/>
            <a:r>
              <a:rPr lang="cs-CZ" dirty="0"/>
              <a:t>Moře (převážně)</a:t>
            </a:r>
          </a:p>
          <a:p>
            <a:pPr lvl="1"/>
            <a:r>
              <a:rPr lang="cs-CZ" dirty="0"/>
              <a:t>Stélka</a:t>
            </a:r>
          </a:p>
          <a:p>
            <a:pPr lvl="2"/>
            <a:r>
              <a:rPr lang="cs-CZ" dirty="0"/>
              <a:t>Několik metrů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cs-CZ" cap="all" dirty="0">
                <a:solidFill>
                  <a:srgbClr val="FF0000"/>
                </a:solidFill>
              </a:rPr>
              <a:t>Červené</a:t>
            </a:r>
          </a:p>
          <a:p>
            <a:pPr lvl="1"/>
            <a:r>
              <a:rPr lang="cs-CZ" cap="all" dirty="0"/>
              <a:t>Ruduchy</a:t>
            </a:r>
          </a:p>
          <a:p>
            <a:pPr lvl="1"/>
            <a:r>
              <a:rPr lang="cs-CZ" dirty="0"/>
              <a:t>Převážné moře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3923928" y="908720"/>
            <a:ext cx="4544060" cy="1991003"/>
            <a:chOff x="3779912" y="442495"/>
            <a:chExt cx="4544060" cy="1991003"/>
          </a:xfrm>
        </p:grpSpPr>
        <p:pic>
          <p:nvPicPr>
            <p:cNvPr id="5" name="Obrázek 4" descr="Výřez obrazovky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442495"/>
              <a:ext cx="4544060" cy="199100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ovéPole 5"/>
            <p:cNvSpPr txBox="1"/>
            <p:nvPr/>
          </p:nvSpPr>
          <p:spPr>
            <a:xfrm>
              <a:off x="6279823" y="442495"/>
              <a:ext cx="2044149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dirty="0"/>
                <a:t>Chaluha bublinatá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004048" y="3573016"/>
            <a:ext cx="3234638" cy="2868547"/>
            <a:chOff x="4434623" y="3283677"/>
            <a:chExt cx="3234638" cy="2868547"/>
          </a:xfrm>
        </p:grpSpPr>
        <p:pic>
          <p:nvPicPr>
            <p:cNvPr id="8" name="Obrázek 7" descr="Výřez obrazovky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4623" y="3283677"/>
              <a:ext cx="3234638" cy="286854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ovéPole 8"/>
            <p:cNvSpPr txBox="1"/>
            <p:nvPr/>
          </p:nvSpPr>
          <p:spPr>
            <a:xfrm>
              <a:off x="6439740" y="3294276"/>
              <a:ext cx="1197764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cs-CZ" dirty="0" err="1"/>
                <a:t>Laurencia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04032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4C66C-9F49-4737-8E81-566CBD950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4C74D5C-6D3B-4974-8463-9FDD50F891B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334051"/>
            <a:ext cx="3787306" cy="25202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65D9AA-AD50-47A8-9DCC-BE15EDDA8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51" r="7402" b="37279"/>
          <a:stretch/>
        </p:blipFill>
        <p:spPr>
          <a:xfrm>
            <a:off x="160175" y="3068960"/>
            <a:ext cx="6215058" cy="14715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42A25C-D344-4294-96AF-05629CE4E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404664"/>
            <a:ext cx="2742370" cy="27423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C254E7-C10C-48C5-B673-0FDD81693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009" y="4706843"/>
            <a:ext cx="2143125" cy="21431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D8C62E-65CF-4508-81DE-43D05534E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92" y="4799128"/>
            <a:ext cx="4607714" cy="19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1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Výskyt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Ve vodě (většina)</a:t>
            </a:r>
          </a:p>
          <a:p>
            <a:pPr lvl="1"/>
            <a:r>
              <a:rPr lang="cs-CZ" dirty="0"/>
              <a:t>Sladká </a:t>
            </a:r>
          </a:p>
          <a:p>
            <a:pPr lvl="2"/>
            <a:r>
              <a:rPr lang="cs-CZ" dirty="0">
                <a:solidFill>
                  <a:srgbClr val="92D050"/>
                </a:solidFill>
              </a:rPr>
              <a:t>Zelené řasy</a:t>
            </a:r>
          </a:p>
          <a:p>
            <a:pPr lvl="1"/>
            <a:r>
              <a:rPr lang="cs-CZ" dirty="0"/>
              <a:t>Moře</a:t>
            </a:r>
          </a:p>
          <a:p>
            <a:pPr lvl="2"/>
            <a:r>
              <a:rPr lang="cs-CZ" dirty="0">
                <a:solidFill>
                  <a:srgbClr val="92D050"/>
                </a:solidFill>
              </a:rPr>
              <a:t>Zelené řasy</a:t>
            </a:r>
          </a:p>
          <a:p>
            <a:pPr lvl="2"/>
            <a:r>
              <a:rPr lang="cs-CZ" dirty="0">
                <a:solidFill>
                  <a:schemeClr val="accent6"/>
                </a:solidFill>
              </a:rPr>
              <a:t>Hnědé řasy (chaluhy)</a:t>
            </a:r>
          </a:p>
          <a:p>
            <a:pPr lvl="2"/>
            <a:r>
              <a:rPr lang="cs-CZ" dirty="0">
                <a:solidFill>
                  <a:srgbClr val="C00000"/>
                </a:solidFill>
              </a:rPr>
              <a:t>Červené řasy (ruduchy)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Na souši</a:t>
            </a:r>
          </a:p>
          <a:p>
            <a:pPr lvl="1"/>
            <a:r>
              <a:rPr lang="cs-CZ" dirty="0"/>
              <a:t>Na kmenech</a:t>
            </a:r>
          </a:p>
          <a:p>
            <a:pPr lvl="1"/>
            <a:r>
              <a:rPr lang="cs-CZ" dirty="0"/>
              <a:t>Na skalách a zdech</a:t>
            </a:r>
          </a:p>
          <a:p>
            <a:pPr lvl="1"/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5422819" y="1296032"/>
            <a:ext cx="2815868" cy="1512168"/>
            <a:chOff x="3779912" y="442495"/>
            <a:chExt cx="4544061" cy="1991003"/>
          </a:xfrm>
        </p:grpSpPr>
        <p:pic>
          <p:nvPicPr>
            <p:cNvPr id="4" name="Obrázek 3" descr="Výřez obrazovky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442495"/>
              <a:ext cx="4544060" cy="199100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ovéPole 4"/>
            <p:cNvSpPr txBox="1"/>
            <p:nvPr/>
          </p:nvSpPr>
          <p:spPr>
            <a:xfrm>
              <a:off x="6279824" y="442495"/>
              <a:ext cx="2044149" cy="34445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cs-CZ" sz="1050" dirty="0"/>
                <a:t>Chaluha bublinatá</a:t>
              </a: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228184" y="3573017"/>
            <a:ext cx="2010503" cy="1584176"/>
            <a:chOff x="4434623" y="3283677"/>
            <a:chExt cx="3234639" cy="2868547"/>
          </a:xfrm>
        </p:grpSpPr>
        <p:pic>
          <p:nvPicPr>
            <p:cNvPr id="6" name="Obrázek 5" descr="Výřez obrazovky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4623" y="3283677"/>
              <a:ext cx="3234638" cy="286854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ovéPole 6"/>
            <p:cNvSpPr txBox="1"/>
            <p:nvPr/>
          </p:nvSpPr>
          <p:spPr>
            <a:xfrm>
              <a:off x="6208223" y="3294275"/>
              <a:ext cx="1461039" cy="45977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cs-CZ" sz="1050" dirty="0" err="1"/>
                <a:t>Laurencia</a:t>
              </a:r>
              <a:endParaRPr lang="cs-CZ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82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Výživa řas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solidFill>
                  <a:srgbClr val="92D050"/>
                </a:solidFill>
              </a:rPr>
              <a:t>Fotosyntézou</a:t>
            </a:r>
          </a:p>
          <a:p>
            <a:r>
              <a:rPr lang="cs-CZ" dirty="0">
                <a:solidFill>
                  <a:srgbClr val="92D050"/>
                </a:solidFill>
              </a:rPr>
              <a:t>Chloroplasty</a:t>
            </a:r>
            <a:r>
              <a:rPr lang="cs-CZ" dirty="0"/>
              <a:t> se zeleným barvivem </a:t>
            </a:r>
            <a:r>
              <a:rPr lang="cs-CZ" dirty="0">
                <a:solidFill>
                  <a:srgbClr val="92D050"/>
                </a:solidFill>
              </a:rPr>
              <a:t>chlorofylem</a:t>
            </a:r>
          </a:p>
          <a:p>
            <a:pPr lvl="1"/>
            <a:r>
              <a:rPr lang="cs-CZ" sz="2400" dirty="0"/>
              <a:t>Příjem: 	</a:t>
            </a:r>
          </a:p>
          <a:p>
            <a:pPr lvl="2"/>
            <a:r>
              <a:rPr lang="cs-CZ" sz="2000" dirty="0">
                <a:solidFill>
                  <a:schemeClr val="accent2"/>
                </a:solidFill>
              </a:rPr>
              <a:t>oxid uhličitý</a:t>
            </a:r>
            <a:r>
              <a:rPr lang="cs-CZ" sz="2000" dirty="0"/>
              <a:t> </a:t>
            </a:r>
          </a:p>
          <a:p>
            <a:pPr lvl="2"/>
            <a:r>
              <a:rPr lang="cs-CZ" sz="2000" dirty="0">
                <a:solidFill>
                  <a:schemeClr val="accent2"/>
                </a:solidFill>
              </a:rPr>
              <a:t>neústrojné látky </a:t>
            </a:r>
            <a:r>
              <a:rPr lang="cs-CZ" sz="2000" dirty="0"/>
              <a:t>rozpuštěné</a:t>
            </a:r>
            <a:r>
              <a:rPr lang="cs-CZ" sz="2000" dirty="0">
                <a:solidFill>
                  <a:schemeClr val="accent2"/>
                </a:solidFill>
              </a:rPr>
              <a:t> </a:t>
            </a:r>
            <a:r>
              <a:rPr lang="cs-CZ" sz="2000" dirty="0"/>
              <a:t>ve vodě</a:t>
            </a:r>
          </a:p>
          <a:p>
            <a:pPr lvl="1"/>
            <a:r>
              <a:rPr lang="cs-CZ" sz="2400" dirty="0"/>
              <a:t>Vytváří:</a:t>
            </a:r>
          </a:p>
          <a:p>
            <a:pPr lvl="2"/>
            <a:r>
              <a:rPr lang="cs-CZ" sz="2000" dirty="0">
                <a:solidFill>
                  <a:schemeClr val="accent2"/>
                </a:solidFill>
              </a:rPr>
              <a:t>ústrojné</a:t>
            </a:r>
            <a:r>
              <a:rPr lang="cs-CZ" sz="2000" dirty="0"/>
              <a:t> látky (stavba těla)</a:t>
            </a:r>
          </a:p>
          <a:p>
            <a:pPr lvl="2"/>
            <a:r>
              <a:rPr lang="cs-CZ" sz="2000" dirty="0">
                <a:solidFill>
                  <a:schemeClr val="accent2"/>
                </a:solidFill>
              </a:rPr>
              <a:t>kyslík</a:t>
            </a:r>
          </a:p>
        </p:txBody>
      </p:sp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4" b="89764" l="644" r="99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6" y="4149080"/>
            <a:ext cx="7401959" cy="24963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63688" y="609199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Žabí vlas</a:t>
            </a:r>
          </a:p>
        </p:txBody>
      </p:sp>
    </p:spTree>
    <p:extLst>
      <p:ext uri="{BB962C8B-B14F-4D97-AF65-F5344CB8AC3E}">
        <p14:creationId xmlns:p14="http://schemas.microsoft.com/office/powerpoint/2010/main" val="326461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995710"/>
          </a:xfrm>
        </p:spPr>
        <p:txBody>
          <a:bodyPr/>
          <a:lstStyle/>
          <a:p>
            <a:r>
              <a:rPr lang="cs-CZ" dirty="0"/>
              <a:t>Jednobuněčné řasy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539552" y="2348880"/>
            <a:ext cx="3657600" cy="1837566"/>
          </a:xfrm>
        </p:spPr>
        <p:txBody>
          <a:bodyPr/>
          <a:lstStyle/>
          <a:p>
            <a:r>
              <a:rPr lang="cs-CZ" dirty="0"/>
              <a:t>Ve vodách</a:t>
            </a:r>
          </a:p>
          <a:p>
            <a:r>
              <a:rPr lang="cs-CZ" dirty="0"/>
              <a:t>Pohyb </a:t>
            </a:r>
          </a:p>
          <a:p>
            <a:pPr lvl="1"/>
            <a:r>
              <a:rPr lang="cs-CZ" dirty="0"/>
              <a:t>Bičík</a:t>
            </a:r>
          </a:p>
          <a:p>
            <a:r>
              <a:rPr lang="cs-CZ" dirty="0">
                <a:solidFill>
                  <a:schemeClr val="accent1"/>
                </a:solidFill>
              </a:rPr>
              <a:t>Bičíkovec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Zástupný symbol pro obsah 7" descr="Výřez obrazovky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02" y="2143152"/>
            <a:ext cx="2045368" cy="38862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"/>
          </p:nvPr>
        </p:nvSpPr>
        <p:spPr>
          <a:xfrm>
            <a:off x="467544" y="1484784"/>
            <a:ext cx="3657600" cy="658368"/>
          </a:xfrm>
        </p:spPr>
        <p:txBody>
          <a:bodyPr/>
          <a:lstStyle/>
          <a:p>
            <a:r>
              <a:rPr lang="cs-CZ" dirty="0"/>
              <a:t>Krásnoočko zelené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889554" y="2564904"/>
            <a:ext cx="65915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bičík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38982" y="3817114"/>
            <a:ext cx="206979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světločivná skvrna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889554" y="3817114"/>
            <a:ext cx="13003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chloroplast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057127" y="5166164"/>
            <a:ext cx="13516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cytoplazma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917801" y="5166164"/>
            <a:ext cx="6976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jádro</a:t>
            </a:r>
          </a:p>
        </p:txBody>
      </p:sp>
      <p:cxnSp>
        <p:nvCxnSpPr>
          <p:cNvPr id="17" name="Přímá spojnice 16"/>
          <p:cNvCxnSpPr/>
          <p:nvPr/>
        </p:nvCxnSpPr>
        <p:spPr>
          <a:xfrm flipH="1">
            <a:off x="6444208" y="2749570"/>
            <a:ext cx="415802" cy="313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/>
          <p:cNvCxnSpPr>
            <a:stCxn id="12" idx="1"/>
          </p:cNvCxnSpPr>
          <p:nvPr/>
        </p:nvCxnSpPr>
        <p:spPr>
          <a:xfrm flipH="1">
            <a:off x="6444208" y="4001780"/>
            <a:ext cx="445346" cy="5073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>
            <a:stCxn id="14" idx="1"/>
          </p:cNvCxnSpPr>
          <p:nvPr/>
        </p:nvCxnSpPr>
        <p:spPr>
          <a:xfrm flipH="1" flipV="1">
            <a:off x="6140980" y="4974274"/>
            <a:ext cx="776821" cy="3765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H="1">
            <a:off x="5408779" y="3817114"/>
            <a:ext cx="963421" cy="184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H="1" flipV="1">
            <a:off x="5408780" y="5345169"/>
            <a:ext cx="603380" cy="3160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Obdélník 2">
            <a:extLst>
              <a:ext uri="{FF2B5EF4-FFF2-40B4-BE49-F238E27FC236}">
                <a16:creationId xmlns:a16="http://schemas.microsoft.com/office/drawing/2014/main" id="{B8C82E71-0FF2-4664-BC7C-60A1961FDB1C}"/>
              </a:ext>
            </a:extLst>
          </p:cNvPr>
          <p:cNvSpPr/>
          <p:nvPr/>
        </p:nvSpPr>
        <p:spPr>
          <a:xfrm flipH="1">
            <a:off x="3246713" y="3007248"/>
            <a:ext cx="2045368" cy="5727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Plazmatická membrána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C49E47C4-1916-45B7-A63A-A7A88FCB741B}"/>
              </a:ext>
            </a:extLst>
          </p:cNvPr>
          <p:cNvCxnSpPr>
            <a:cxnSpLocks/>
            <a:endCxn id="3" idx="1"/>
          </p:cNvCxnSpPr>
          <p:nvPr/>
        </p:nvCxnSpPr>
        <p:spPr>
          <a:xfrm flipH="1" flipV="1">
            <a:off x="5292081" y="3293638"/>
            <a:ext cx="778391" cy="37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48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214</TotalTime>
  <Words>317</Words>
  <Application>Microsoft Office PowerPoint</Application>
  <PresentationFormat>Předvádění na obrazovce (4:3)</PresentationFormat>
  <Paragraphs>122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Century Schoolbook</vt:lpstr>
      <vt:lpstr>Wingdings</vt:lpstr>
      <vt:lpstr>Wingdings 2</vt:lpstr>
      <vt:lpstr>Arkýř</vt:lpstr>
      <vt:lpstr>Řasy</vt:lpstr>
      <vt:lpstr>Řasy a další rostliny</vt:lpstr>
      <vt:lpstr>Jednobuněčné nebo mnohobuněčné ? </vt:lpstr>
      <vt:lpstr>Tělo řas</vt:lpstr>
      <vt:lpstr>Skupiny řas</vt:lpstr>
      <vt:lpstr>Prezentace aplikace PowerPoint</vt:lpstr>
      <vt:lpstr>Výskyt</vt:lpstr>
      <vt:lpstr>Výživa řas</vt:lpstr>
      <vt:lpstr>Jednobuněčné řasy</vt:lpstr>
      <vt:lpstr>Jednobuněčné řasy</vt:lpstr>
      <vt:lpstr>Jednobuněčné řasy</vt:lpstr>
      <vt:lpstr>Jednobuněčné řasy</vt:lpstr>
      <vt:lpstr>Řasy tvořící kolonie</vt:lpstr>
      <vt:lpstr>Mnohobuněčné řasy</vt:lpstr>
      <vt:lpstr>Význam řas</vt:lpstr>
      <vt:lpstr>Prezentace aplikace PowerPoint</vt:lpstr>
      <vt:lpstr>Agar     jód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Kovalská</dc:creator>
  <cp:lastModifiedBy>Zbyněk Koláčný</cp:lastModifiedBy>
  <cp:revision>30</cp:revision>
  <dcterms:created xsi:type="dcterms:W3CDTF">2012-07-27T19:07:46Z</dcterms:created>
  <dcterms:modified xsi:type="dcterms:W3CDTF">2020-12-17T09:45:37Z</dcterms:modified>
</cp:coreProperties>
</file>